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FyDokQG90KSxjXeluGTNbmRN5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1C77E8-2FE8-4E8E-874F-B5D2C799C7D1}">
  <a:tblStyle styleId="{CD1C77E8-2FE8-4E8E-874F-B5D2C799C7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1ab8b6d5a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e1ab8b6d5a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1aeee87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e1aeee87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e1aeee87d9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1ab8b6d5a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e1ab8b6d5a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e1ab8b6d5a_4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1aeee87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e1aeee87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1aeee87d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1aeee87d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e1aeee87d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e1aeee87d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1aeee87d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e1aeee87d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e1aeee87d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1aeee87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1aeee87d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e1aeee87d9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1aeee87d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1aeee87d9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e1aeee87d9_2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1ab8b6d5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1ab8b6d5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e1ab8b6d5a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1aeee87d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1aeee87d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e1aeee87d9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96619b9af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96619b9af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2396619b9af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1aeee87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1aeee87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e1aeee87d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96619b9af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96619b9af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396619b9af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1ab8b6d5a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e1ab8b6d5a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1ab8b6d5a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e1ab8b6d5a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1ab8b6d5a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e1ab8b6d5a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>
  <p:cSld name="제목 슬라이드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dt" idx="10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ftr" idx="11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ctrTitle"/>
          </p:nvPr>
        </p:nvSpPr>
        <p:spPr>
          <a:xfrm>
            <a:off x="661832" y="1556793"/>
            <a:ext cx="3966457" cy="158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400"/>
              <a:buFont typeface="Gulimche"/>
              <a:buNone/>
              <a:defRPr sz="5400">
                <a:solidFill>
                  <a:srgbClr val="7763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>
  <p:cSld name="사용자 지정 레이아웃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96" cy="79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D3323"/>
              </a:buClr>
              <a:buSzPts val="2500"/>
              <a:buFont typeface="Calibri"/>
              <a:buNone/>
              <a:defRPr sz="2500" b="1">
                <a:solidFill>
                  <a:srgbClr val="3D33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395536" y="1268760"/>
            <a:ext cx="8402525" cy="50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" y="283"/>
            <a:ext cx="9143244" cy="68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457200" y="6500834"/>
            <a:ext cx="2133600" cy="22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3124200" y="6500834"/>
            <a:ext cx="2895600" cy="22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6553200" y="6500834"/>
            <a:ext cx="2133600" cy="22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8402525" cy="516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96" cy="79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algun Gothic"/>
              <a:buNone/>
              <a:defRPr sz="35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661832" y="1556792"/>
            <a:ext cx="3966457" cy="158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Font typeface="Gulimche"/>
              <a:buNone/>
            </a:pPr>
            <a:r>
              <a:rPr lang="en-US" sz="5200" b="1"/>
              <a:t>JCPenney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1ab8b6d5a_2_42"/>
          <p:cNvSpPr txBox="1">
            <a:spLocks noGrp="1"/>
          </p:cNvSpPr>
          <p:nvPr>
            <p:ph type="body" idx="1"/>
          </p:nvPr>
        </p:nvSpPr>
        <p:spPr>
          <a:xfrm>
            <a:off x="249975" y="1367075"/>
            <a:ext cx="8404200" cy="3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b="1" i="0" u="sng">
                <a:solidFill>
                  <a:schemeClr val="dk1"/>
                </a:solidFill>
              </a:rPr>
              <a:t>Business Problem</a:t>
            </a:r>
            <a:endParaRPr sz="2000" b="1" i="0" u="sng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500" b="1" i="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sng">
                <a:solidFill>
                  <a:schemeClr val="dk1"/>
                </a:solidFill>
                <a:highlight>
                  <a:srgbClr val="FFFFFF"/>
                </a:highlight>
              </a:rPr>
              <a:t>Sales</a:t>
            </a:r>
            <a:r>
              <a:rPr lang="en-US" b="1" i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 i="0">
                <a:solidFill>
                  <a:schemeClr val="dk1"/>
                </a:solidFill>
                <a:highlight>
                  <a:srgbClr val="FFFFFF"/>
                </a:highlight>
              </a:rPr>
              <a:t>are decreasing in J.C Penney because </a:t>
            </a:r>
            <a:r>
              <a:rPr lang="en-US" b="1" i="0" u="sng">
                <a:solidFill>
                  <a:schemeClr val="dk1"/>
                </a:solidFill>
                <a:highlight>
                  <a:srgbClr val="FFFFFF"/>
                </a:highlight>
              </a:rPr>
              <a:t>consumers</a:t>
            </a:r>
            <a:r>
              <a:rPr lang="en-US" i="0">
                <a:solidFill>
                  <a:schemeClr val="dk1"/>
                </a:solidFill>
                <a:highlight>
                  <a:srgbClr val="FFFFFF"/>
                </a:highlight>
              </a:rPr>
              <a:t> fear a potential recession, they demand better deals, and JCPenney’s inability to innovate.</a:t>
            </a:r>
            <a:endParaRPr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 i="0" u="sng">
                <a:solidFill>
                  <a:schemeClr val="dk1"/>
                </a:solidFill>
                <a:highlight>
                  <a:srgbClr val="FFFFFF"/>
                </a:highlight>
              </a:rPr>
              <a:t>Root Causes</a:t>
            </a:r>
            <a:endParaRPr sz="2100" b="1" i="0" u="sng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i="0">
                <a:solidFill>
                  <a:schemeClr val="dk1"/>
                </a:solidFill>
                <a:highlight>
                  <a:srgbClr val="FFFFFF"/>
                </a:highlight>
              </a:rPr>
              <a:t>Consumers are dissatisfied with the lack of innovation and maintenance </a:t>
            </a:r>
            <a:endParaRPr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i="0">
                <a:solidFill>
                  <a:schemeClr val="dk1"/>
                </a:solidFill>
                <a:highlight>
                  <a:srgbClr val="FFFFFF"/>
                </a:highlight>
              </a:rPr>
              <a:t>Consumers look for convenience and just-in-time products.</a:t>
            </a:r>
            <a:endParaRPr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i="0">
                <a:solidFill>
                  <a:schemeClr val="dk1"/>
                </a:solidFill>
                <a:highlight>
                  <a:srgbClr val="FFFFFF"/>
                </a:highlight>
              </a:rPr>
              <a:t>Customers are dissatisfied with the department store industry.</a:t>
            </a:r>
            <a:endParaRPr i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47" name="Google Shape;147;g1e1ab8b6d5a_2_42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/>
              <a:t>02 - Marketing Research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1aeee87d9_2_0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1aeee87d9_2_0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03 Segmentation </a:t>
            </a:r>
            <a:endParaRPr/>
          </a:p>
        </p:txBody>
      </p:sp>
      <p:pic>
        <p:nvPicPr>
          <p:cNvPr id="155" name="Google Shape;155;g1e1aeee87d9_2_0"/>
          <p:cNvPicPr preferRelativeResize="0"/>
          <p:nvPr/>
        </p:nvPicPr>
        <p:blipFill rotWithShape="1">
          <a:blip r:embed="rId3">
            <a:alphaModFix/>
          </a:blip>
          <a:srcRect t="3956"/>
          <a:stretch/>
        </p:blipFill>
        <p:spPr>
          <a:xfrm>
            <a:off x="2290000" y="1335687"/>
            <a:ext cx="4436125" cy="46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1ab8b6d5a_4_6"/>
          <p:cNvSpPr txBox="1">
            <a:spLocks noGrp="1"/>
          </p:cNvSpPr>
          <p:nvPr>
            <p:ph type="title"/>
          </p:nvPr>
        </p:nvSpPr>
        <p:spPr>
          <a:xfrm>
            <a:off x="220862" y="-118248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 Customer(s) Definition and Profiles </a:t>
            </a:r>
            <a:endParaRPr/>
          </a:p>
        </p:txBody>
      </p:sp>
      <p:graphicFrame>
        <p:nvGraphicFramePr>
          <p:cNvPr id="162" name="Google Shape;162;g1e1ab8b6d5a_4_6"/>
          <p:cNvGraphicFramePr/>
          <p:nvPr/>
        </p:nvGraphicFramePr>
        <p:xfrm>
          <a:off x="1323925" y="10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{CD1C77E8-2FE8-4E8E-874F-B5D2C799C7D1}</a:tableStyleId>
              </a:tblPr>
              <a:tblGrid>
                <a:gridCol w="280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 Segment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Product Offering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 Segment #1: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Young Female-Fashion oriented Women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Product Offering #1: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Apparel Designed to attract woman of all sizes and shapes, and the clothing best fits women’s generational needs and wants 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part of our Target Market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 Segment #3: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One-Stop Family Shop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Product Offering #2: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Cost-Effective, Promotion and Discount-Oriented Household Items, Appliances and Kids Clothing.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part of our Target Market</a:t>
                      </a:r>
                      <a:endParaRPr sz="12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 Segment #5: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Young People looking for convenience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Product Offering #3: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Suits, Dresses, Shoes, and Ties that are reasonably priced for a last-minute professional presentation, work, conference, or interview.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Consumer Segment #6: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part of our Target Market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1aeee87d9_0_0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Positioning Statements </a:t>
            </a:r>
            <a:endParaRPr/>
          </a:p>
        </p:txBody>
      </p:sp>
      <p:sp>
        <p:nvSpPr>
          <p:cNvPr id="169" name="Google Shape;169;g1e1aeee87d9_0_0"/>
          <p:cNvSpPr txBox="1"/>
          <p:nvPr/>
        </p:nvSpPr>
        <p:spPr>
          <a:xfrm>
            <a:off x="189450" y="1736025"/>
            <a:ext cx="8765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</a:t>
            </a:r>
            <a:r>
              <a:rPr lang="en-US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Stop Family Shop, JCPenney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seasonable and contemporary mass merchandiser that provides </a:t>
            </a:r>
            <a:r>
              <a:rPr lang="en-US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satisfaction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confidence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allowing new homeowners to </a:t>
            </a:r>
            <a:r>
              <a:rPr lang="en-US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spruce up their homes and save a few bucks.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70" name="Google Shape;170;g1e1aeee87d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99925"/>
            <a:ext cx="3985167" cy="26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e1aeee87d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175" y="4199925"/>
            <a:ext cx="5158824" cy="26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1aeee87d9_0_6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Positioning Statements </a:t>
            </a:r>
            <a:endParaRPr/>
          </a:p>
        </p:txBody>
      </p:sp>
      <p:sp>
        <p:nvSpPr>
          <p:cNvPr id="178" name="Google Shape;178;g1e1aeee87d9_0_6"/>
          <p:cNvSpPr txBox="1"/>
          <p:nvPr/>
        </p:nvSpPr>
        <p:spPr>
          <a:xfrm>
            <a:off x="291650" y="1283625"/>
            <a:ext cx="81570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</a:t>
            </a:r>
            <a:r>
              <a:rPr lang="en-US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 People Looking for Convenience, JCPenney 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an </a:t>
            </a:r>
            <a:r>
              <a:rPr lang="en-US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affordable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low-cost mass merchandiser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provides </a:t>
            </a:r>
            <a:r>
              <a:rPr lang="en-US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convenience and a stress-free environment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allowing </a:t>
            </a:r>
            <a:r>
              <a:rPr lang="en-US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Generation Z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find a </a:t>
            </a:r>
            <a:r>
              <a:rPr lang="en-US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suit and tie and a high inventory of bundled clothing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  <p:pic>
        <p:nvPicPr>
          <p:cNvPr id="179" name="Google Shape;179;g1e1aeee87d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175" y="3250800"/>
            <a:ext cx="5437976" cy="360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1aeee87d9_0_12"/>
          <p:cNvSpPr txBox="1">
            <a:spLocks noGrp="1"/>
          </p:cNvSpPr>
          <p:nvPr>
            <p:ph type="body" idx="1"/>
          </p:nvPr>
        </p:nvSpPr>
        <p:spPr>
          <a:xfrm>
            <a:off x="172050" y="1554675"/>
            <a:ext cx="8799900" cy="54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</a:t>
            </a:r>
            <a:r>
              <a:rPr lang="en-US" sz="15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Young-Female Fashion-oriented Woman, JCPenney </a:t>
            </a:r>
            <a:r>
              <a:rPr lang="en-US" sz="1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</a:t>
            </a:r>
            <a:r>
              <a:rPr lang="en-US" sz="15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fashionable, contemporary, and in-style mass merchandiser</a:t>
            </a:r>
            <a:r>
              <a:rPr lang="en-US" sz="1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provides an </a:t>
            </a:r>
            <a:r>
              <a:rPr lang="en-US" sz="15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encouraging and open environment</a:t>
            </a:r>
            <a:r>
              <a:rPr lang="en-US" sz="1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allowing Every single Young Female to </a:t>
            </a:r>
            <a:r>
              <a:rPr lang="en-US" sz="15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 themselves</a:t>
            </a:r>
            <a:r>
              <a:rPr lang="en-US" sz="1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the </a:t>
            </a:r>
            <a:r>
              <a:rPr lang="en-US" sz="15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latest and trendiest clothing</a:t>
            </a:r>
            <a:r>
              <a:rPr lang="en-US" sz="1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makeup ranging from </a:t>
            </a:r>
            <a:r>
              <a:rPr lang="en-US" sz="15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cool, casual, and cozy</a:t>
            </a:r>
            <a:r>
              <a:rPr lang="en-US" sz="15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15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clean-cut, sophisticated and classy.</a:t>
            </a:r>
            <a:endParaRPr sz="1500" b="1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186" name="Google Shape;186;g1e1aeee87d9_0_12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Positioning Statements</a:t>
            </a:r>
            <a:endParaRPr/>
          </a:p>
        </p:txBody>
      </p:sp>
      <p:pic>
        <p:nvPicPr>
          <p:cNvPr id="187" name="Google Shape;187;g1e1aeee87d9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68575"/>
            <a:ext cx="9144000" cy="258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1aeee87d9_0_18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Positioning Map </a:t>
            </a:r>
            <a:endParaRPr/>
          </a:p>
        </p:txBody>
      </p:sp>
      <p:pic>
        <p:nvPicPr>
          <p:cNvPr id="194" name="Google Shape;194;g1e1aeee87d9_0_18"/>
          <p:cNvPicPr preferRelativeResize="0"/>
          <p:nvPr/>
        </p:nvPicPr>
        <p:blipFill rotWithShape="1">
          <a:blip r:embed="rId3">
            <a:alphaModFix/>
          </a:blip>
          <a:srcRect t="2152"/>
          <a:stretch/>
        </p:blipFill>
        <p:spPr>
          <a:xfrm>
            <a:off x="1709738" y="1259627"/>
            <a:ext cx="57245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1aeee87d9_2_8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 Identity</a:t>
            </a:r>
            <a:r>
              <a:rPr lang="en-US"/>
              <a:t>: </a:t>
            </a:r>
            <a:r>
              <a:rPr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JCPenney has been part of history for over 100 years (1902) and has been the most popular retailer through multiple economic crises, world wars, and most recently the COVID-19 pandemic. It was the first popular department store/mass merchandiser in the U.S. Other identifiers are red logo, location of the stores, and expected products/services offered. </a:t>
            </a:r>
            <a:endParaRPr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 Utility</a:t>
            </a:r>
            <a:r>
              <a:rPr lang="en-US" sz="1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JCPenney wants everyone to get a sense of empowerment, being able to take control of their life, and get everything they need from one place. Penney’s is a trusted American brand, and customers rely on their ongoing product lines they have obtained for years to be consistent and quality. </a:t>
            </a:r>
            <a:endParaRPr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g1e1aeee87d9_2_8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Brand Utility and Identity</a:t>
            </a:r>
            <a:endParaRPr/>
          </a:p>
        </p:txBody>
      </p:sp>
      <p:pic>
        <p:nvPicPr>
          <p:cNvPr id="202" name="Google Shape;202;g1e1aeee87d9_2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025" y="3651225"/>
            <a:ext cx="3992500" cy="25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1ab8b6d5a_4_0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chemeClr val="dk1"/>
                </a:solidFill>
              </a:rPr>
              <a:t>Objective:</a:t>
            </a:r>
            <a:endParaRPr sz="1800" b="1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chemeClr val="dk1"/>
                </a:solidFill>
                <a:highlight>
                  <a:srgbClr val="FFFFFF"/>
                </a:highlight>
              </a:rPr>
              <a:t>Sales will increase as consumers view JCPenney as innovative, they receive better deals, and perceive greater value in their shopping experiences.</a:t>
            </a:r>
            <a:endParaRPr b="1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chemeClr val="dk1"/>
                </a:solidFill>
              </a:rPr>
              <a:t>Strategies:</a:t>
            </a:r>
            <a:endParaRPr sz="1800" b="1" i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i="0" u="sng">
                <a:solidFill>
                  <a:schemeClr val="dk1"/>
                </a:solidFill>
                <a:highlight>
                  <a:srgbClr val="FFFFFF"/>
                </a:highlight>
              </a:rPr>
              <a:t>Marketing Mix Action Strategy: </a:t>
            </a:r>
            <a:r>
              <a:rPr lang="en-US" i="0">
                <a:solidFill>
                  <a:schemeClr val="dk1"/>
                </a:solidFill>
                <a:highlight>
                  <a:srgbClr val="FFFFFF"/>
                </a:highlight>
              </a:rPr>
              <a:t>generate better social media content and digital presence.</a:t>
            </a:r>
            <a:endParaRPr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i="0" u="sng">
                <a:solidFill>
                  <a:schemeClr val="dk1"/>
                </a:solidFill>
              </a:rPr>
              <a:t>Consumer Benefit provided Strategy: </a:t>
            </a:r>
            <a:r>
              <a:rPr lang="en-US" i="0">
                <a:solidFill>
                  <a:schemeClr val="dk1"/>
                </a:solidFill>
              </a:rPr>
              <a:t>credit-card tier program </a:t>
            </a:r>
            <a:endParaRPr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i="0" u="sng">
                <a:solidFill>
                  <a:schemeClr val="dk1"/>
                </a:solidFill>
                <a:highlight>
                  <a:srgbClr val="FFFFFF"/>
                </a:highlight>
              </a:rPr>
              <a:t>Marketing Mix Action Strategy:</a:t>
            </a:r>
            <a:r>
              <a:rPr lang="en-US" i="0">
                <a:solidFill>
                  <a:schemeClr val="dk1"/>
                </a:solidFill>
                <a:highlight>
                  <a:srgbClr val="FFFFFF"/>
                </a:highlight>
              </a:rPr>
              <a:t> New store layout plan </a:t>
            </a:r>
            <a:endParaRPr b="1" i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09" name="Google Shape;209;g1e1ab8b6d5a_4_0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06 - Marketing Objective &amp; Strategies </a:t>
            </a:r>
            <a:endParaRPr/>
          </a:p>
        </p:txBody>
      </p:sp>
      <p:pic>
        <p:nvPicPr>
          <p:cNvPr id="210" name="Google Shape;210;g1e1ab8b6d5a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900" y="4276125"/>
            <a:ext cx="1825875" cy="24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1aeee87d9_1_13"/>
          <p:cNvSpPr txBox="1">
            <a:spLocks noGrp="1"/>
          </p:cNvSpPr>
          <p:nvPr>
            <p:ph type="body" idx="1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 b="1" i="0" u="sng">
                <a:solidFill>
                  <a:schemeClr val="dk1"/>
                </a:solidFill>
              </a:rPr>
              <a:t>Best Tactic for Strategy 1:</a:t>
            </a:r>
            <a:endParaRPr sz="2000" b="1" i="0" u="sng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 i="0">
                <a:solidFill>
                  <a:schemeClr val="dk1"/>
                </a:solidFill>
              </a:rPr>
              <a:t>Less “UGC”, more originality between post, promotional events</a:t>
            </a:r>
            <a:endParaRPr sz="2000" i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000" i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 b="1" i="0" u="sng">
                <a:solidFill>
                  <a:schemeClr val="dk1"/>
                </a:solidFill>
              </a:rPr>
              <a:t>Best Tactics for Strategy 2: </a:t>
            </a:r>
            <a:endParaRPr sz="2000" b="1" i="0" u="sng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 i="0">
                <a:solidFill>
                  <a:schemeClr val="dk1"/>
                </a:solidFill>
              </a:rPr>
              <a:t>Survey, questionnaire asking about customer preferences </a:t>
            </a:r>
            <a:endParaRPr sz="2000" i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2000" i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000" b="1" i="0" u="sng">
                <a:solidFill>
                  <a:schemeClr val="dk1"/>
                </a:solidFill>
              </a:rPr>
              <a:t>Best Tactic for Strategy 3:</a:t>
            </a:r>
            <a:endParaRPr sz="2000" b="1" i="0" u="sng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000" i="0">
                <a:solidFill>
                  <a:schemeClr val="dk1"/>
                </a:solidFill>
              </a:rPr>
              <a:t>Split Stores, allow accessibility between shopping for clothes or home decor/furnishings</a:t>
            </a:r>
            <a:endParaRPr sz="2000" i="0">
              <a:solidFill>
                <a:schemeClr val="dk1"/>
              </a:solidFill>
            </a:endParaRPr>
          </a:p>
        </p:txBody>
      </p:sp>
      <p:sp>
        <p:nvSpPr>
          <p:cNvPr id="217" name="Google Shape;217;g1e1aeee87d9_1_13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10 - Strongest Tactics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96619b9af_2_6"/>
          <p:cNvSpPr txBox="1">
            <a:spLocks noGrp="1"/>
          </p:cNvSpPr>
          <p:nvPr>
            <p:ph type="ctrTitle"/>
          </p:nvPr>
        </p:nvSpPr>
        <p:spPr>
          <a:xfrm>
            <a:off x="661832" y="1556793"/>
            <a:ext cx="3966600" cy="158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g2396619b9af_2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581949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2396619b9af_2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097363" y="1816213"/>
            <a:ext cx="6843474" cy="3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1aeee87d9_1_0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11 - Tactical Matrix</a:t>
            </a:r>
            <a:endParaRPr/>
          </a:p>
        </p:txBody>
      </p:sp>
      <p:pic>
        <p:nvPicPr>
          <p:cNvPr id="224" name="Google Shape;224;g1e1aeee87d9_1_0"/>
          <p:cNvPicPr preferRelativeResize="0"/>
          <p:nvPr/>
        </p:nvPicPr>
        <p:blipFill rotWithShape="1">
          <a:blip r:embed="rId3">
            <a:alphaModFix/>
          </a:blip>
          <a:srcRect l="23370" t="26683" r="28343" b="5487"/>
          <a:stretch/>
        </p:blipFill>
        <p:spPr>
          <a:xfrm>
            <a:off x="766175" y="804350"/>
            <a:ext cx="7661102" cy="605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96619b9af_2_14"/>
          <p:cNvSpPr txBox="1">
            <a:spLocks noGrp="1"/>
          </p:cNvSpPr>
          <p:nvPr>
            <p:ph type="ctrTitle"/>
          </p:nvPr>
        </p:nvSpPr>
        <p:spPr>
          <a:xfrm>
            <a:off x="661832" y="1556793"/>
            <a:ext cx="3966600" cy="158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g2396619b9af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26476" y="-726476"/>
            <a:ext cx="7700726" cy="915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971600" y="1526642"/>
            <a:ext cx="2308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2"/>
          <p:cNvGrpSpPr/>
          <p:nvPr/>
        </p:nvGrpSpPr>
        <p:grpSpPr>
          <a:xfrm>
            <a:off x="3791209" y="3870531"/>
            <a:ext cx="2765369" cy="477054"/>
            <a:chOff x="3813909" y="4767531"/>
            <a:chExt cx="2765369" cy="477054"/>
          </a:xfrm>
        </p:grpSpPr>
        <p:sp>
          <p:nvSpPr>
            <p:cNvPr id="79" name="Google Shape;79;p2"/>
            <p:cNvSpPr txBox="1"/>
            <p:nvPr/>
          </p:nvSpPr>
          <p:spPr>
            <a:xfrm>
              <a:off x="4322378" y="4846601"/>
              <a:ext cx="2256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b="1">
                  <a:solidFill>
                    <a:srgbClr val="776344"/>
                  </a:solidFill>
                  <a:latin typeface="Calibri"/>
                  <a:ea typeface="Calibri"/>
                  <a:cs typeface="Calibri"/>
                  <a:sym typeface="Calibri"/>
                </a:rPr>
                <a:t>Recommended Branding</a:t>
              </a:r>
              <a:endParaRPr>
                <a:solidFill>
                  <a:srgbClr val="776344"/>
                </a:solidFill>
              </a:endParaRPr>
            </a:p>
          </p:txBody>
        </p:sp>
        <p:sp>
          <p:nvSpPr>
            <p:cNvPr id="80" name="Google Shape;80;p2"/>
            <p:cNvSpPr txBox="1"/>
            <p:nvPr/>
          </p:nvSpPr>
          <p:spPr>
            <a:xfrm>
              <a:off x="3813909" y="4767531"/>
              <a:ext cx="508473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783F04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sz="2500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3791188" y="748282"/>
            <a:ext cx="4805901" cy="646913"/>
            <a:chOff x="3813909" y="1676370"/>
            <a:chExt cx="4805901" cy="871499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4322428" y="1790539"/>
              <a:ext cx="22569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776344"/>
                  </a:solidFill>
                  <a:latin typeface="Calibri"/>
                  <a:ea typeface="Calibri"/>
                  <a:cs typeface="Calibri"/>
                  <a:sym typeface="Calibri"/>
                </a:rPr>
                <a:t>Project Scope</a:t>
              </a:r>
              <a:endParaRPr/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3813909" y="1676370"/>
              <a:ext cx="508500" cy="6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783F04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500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4" name="Google Shape;84;p2"/>
            <p:cNvCxnSpPr/>
            <p:nvPr/>
          </p:nvCxnSpPr>
          <p:spPr>
            <a:xfrm>
              <a:off x="3895110" y="2547869"/>
              <a:ext cx="4724700" cy="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85" name="Google Shape;85;p2"/>
          <p:cNvGrpSpPr/>
          <p:nvPr/>
        </p:nvGrpSpPr>
        <p:grpSpPr>
          <a:xfrm>
            <a:off x="3791209" y="1466544"/>
            <a:ext cx="4887009" cy="641010"/>
            <a:chOff x="3813909" y="2363544"/>
            <a:chExt cx="4887009" cy="641010"/>
          </a:xfrm>
        </p:grpSpPr>
        <p:sp>
          <p:nvSpPr>
            <p:cNvPr id="86" name="Google Shape;86;p2"/>
            <p:cNvSpPr txBox="1"/>
            <p:nvPr/>
          </p:nvSpPr>
          <p:spPr>
            <a:xfrm>
              <a:off x="4273153" y="2450802"/>
              <a:ext cx="2256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3D3323"/>
                  </a:solidFill>
                  <a:latin typeface="Calibri"/>
                  <a:ea typeface="Calibri"/>
                  <a:cs typeface="Calibri"/>
                  <a:sym typeface="Calibri"/>
                </a:rPr>
                <a:t>Marketing Research</a:t>
              </a:r>
              <a:endParaRPr/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3813909" y="2363544"/>
              <a:ext cx="508473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783F04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2500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Google Shape;88;p2"/>
            <p:cNvCxnSpPr/>
            <p:nvPr/>
          </p:nvCxnSpPr>
          <p:spPr>
            <a:xfrm>
              <a:off x="3976272" y="3004554"/>
              <a:ext cx="4724646" cy="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89" name="Google Shape;89;p2"/>
          <p:cNvGrpSpPr/>
          <p:nvPr/>
        </p:nvGrpSpPr>
        <p:grpSpPr>
          <a:xfrm>
            <a:off x="3791209" y="2267873"/>
            <a:ext cx="5145863" cy="639371"/>
            <a:chOff x="3813909" y="3164873"/>
            <a:chExt cx="5145863" cy="639371"/>
          </a:xfrm>
        </p:grpSpPr>
        <p:sp>
          <p:nvSpPr>
            <p:cNvPr id="90" name="Google Shape;90;p2"/>
            <p:cNvSpPr txBox="1"/>
            <p:nvPr/>
          </p:nvSpPr>
          <p:spPr>
            <a:xfrm>
              <a:off x="4322372" y="3250500"/>
              <a:ext cx="4637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776344"/>
                  </a:solidFill>
                  <a:latin typeface="Calibri"/>
                  <a:ea typeface="Calibri"/>
                  <a:cs typeface="Calibri"/>
                  <a:sym typeface="Calibri"/>
                </a:rPr>
                <a:t>Recommended Segmentation and Targeting</a:t>
              </a:r>
              <a:endParaRPr/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3813909" y="3164873"/>
              <a:ext cx="508473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783F04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2500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2" name="Google Shape;92;p2"/>
            <p:cNvCxnSpPr/>
            <p:nvPr/>
          </p:nvCxnSpPr>
          <p:spPr>
            <a:xfrm>
              <a:off x="3976272" y="3804244"/>
              <a:ext cx="4724646" cy="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93" name="Google Shape;93;p2"/>
          <p:cNvGrpSpPr/>
          <p:nvPr/>
        </p:nvGrpSpPr>
        <p:grpSpPr>
          <a:xfrm>
            <a:off x="3791209" y="3069202"/>
            <a:ext cx="4887009" cy="637733"/>
            <a:chOff x="3813909" y="3966202"/>
            <a:chExt cx="4887009" cy="637733"/>
          </a:xfrm>
        </p:grpSpPr>
        <p:sp>
          <p:nvSpPr>
            <p:cNvPr id="94" name="Google Shape;94;p2"/>
            <p:cNvSpPr txBox="1"/>
            <p:nvPr/>
          </p:nvSpPr>
          <p:spPr>
            <a:xfrm>
              <a:off x="4322378" y="4050185"/>
              <a:ext cx="2256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3D3323"/>
                  </a:solidFill>
                  <a:latin typeface="Calibri"/>
                  <a:ea typeface="Calibri"/>
                  <a:cs typeface="Calibri"/>
                  <a:sym typeface="Calibri"/>
                </a:rPr>
                <a:t>Recommended Positioning</a:t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3813909" y="3966202"/>
              <a:ext cx="508473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783F04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sz="2500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96;p2"/>
            <p:cNvCxnSpPr/>
            <p:nvPr/>
          </p:nvCxnSpPr>
          <p:spPr>
            <a:xfrm>
              <a:off x="3976272" y="4603935"/>
              <a:ext cx="4724646" cy="0"/>
            </a:xfrm>
            <a:prstGeom prst="straightConnector1">
              <a:avLst/>
            </a:prstGeom>
            <a:noFill/>
            <a:ln w="9525" cap="rnd" cmpd="sng">
              <a:solidFill>
                <a:srgbClr val="BFBFB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97" name="Google Shape;97;p2"/>
          <p:cNvGrpSpPr/>
          <p:nvPr/>
        </p:nvGrpSpPr>
        <p:grpSpPr>
          <a:xfrm>
            <a:off x="3791209" y="4509931"/>
            <a:ext cx="4565689" cy="477000"/>
            <a:chOff x="3745784" y="3964956"/>
            <a:chExt cx="4565689" cy="477000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4254273" y="4049550"/>
              <a:ext cx="405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3D3323"/>
                  </a:solidFill>
                  <a:latin typeface="Calibri"/>
                  <a:ea typeface="Calibri"/>
                  <a:cs typeface="Calibri"/>
                  <a:sym typeface="Calibri"/>
                </a:rPr>
                <a:t>Marketing Objective and Strategies</a:t>
              </a: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3745784" y="3964956"/>
              <a:ext cx="5085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783F04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 sz="2500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0" name="Google Shape;100;p2"/>
          <p:cNvCxnSpPr/>
          <p:nvPr/>
        </p:nvCxnSpPr>
        <p:spPr>
          <a:xfrm>
            <a:off x="4037547" y="4428748"/>
            <a:ext cx="4724700" cy="0"/>
          </a:xfrm>
          <a:prstGeom prst="straightConnector1">
            <a:avLst/>
          </a:prstGeom>
          <a:noFill/>
          <a:ln w="9525" cap="rnd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1" name="Google Shape;101;p2"/>
          <p:cNvCxnSpPr/>
          <p:nvPr/>
        </p:nvCxnSpPr>
        <p:spPr>
          <a:xfrm>
            <a:off x="4001797" y="5103448"/>
            <a:ext cx="4724700" cy="0"/>
          </a:xfrm>
          <a:prstGeom prst="straightConnector1">
            <a:avLst/>
          </a:prstGeom>
          <a:noFill/>
          <a:ln w="9525" cap="rnd" cmpd="sng">
            <a:solidFill>
              <a:srgbClr val="BFBFBF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02" name="Google Shape;102;p2"/>
          <p:cNvGrpSpPr/>
          <p:nvPr/>
        </p:nvGrpSpPr>
        <p:grpSpPr>
          <a:xfrm>
            <a:off x="3791209" y="5219981"/>
            <a:ext cx="4565689" cy="477000"/>
            <a:chOff x="3700359" y="4116831"/>
            <a:chExt cx="4565689" cy="477000"/>
          </a:xfrm>
        </p:grpSpPr>
        <p:sp>
          <p:nvSpPr>
            <p:cNvPr id="103" name="Google Shape;103;p2"/>
            <p:cNvSpPr txBox="1"/>
            <p:nvPr/>
          </p:nvSpPr>
          <p:spPr>
            <a:xfrm>
              <a:off x="4208848" y="4201425"/>
              <a:ext cx="405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3D3323"/>
                  </a:solidFill>
                  <a:latin typeface="Calibri"/>
                  <a:ea typeface="Calibri"/>
                  <a:cs typeface="Calibri"/>
                  <a:sym typeface="Calibri"/>
                </a:rPr>
                <a:t>Tactical Planning</a:t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00359" y="4116831"/>
              <a:ext cx="5085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783F04"/>
                  </a:solidFill>
                  <a:latin typeface="Calibri"/>
                  <a:ea typeface="Calibri"/>
                  <a:cs typeface="Calibri"/>
                  <a:sym typeface="Calibri"/>
                </a:rPr>
                <a:t>07</a:t>
              </a:r>
              <a:endParaRPr sz="2500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96" cy="79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3323"/>
              </a:buClr>
              <a:buSzPts val="2500"/>
              <a:buFont typeface="Calibri"/>
              <a:buNone/>
            </a:pPr>
            <a:r>
              <a:rPr lang="en-US"/>
              <a:t>01 - Project Scope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395525" y="1268758"/>
            <a:ext cx="84024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i="0">
                <a:solidFill>
                  <a:schemeClr val="dk1"/>
                </a:solidFill>
              </a:rPr>
              <a:t>Strategic goals, marketing objectives, and supportive tactics to turn around the recent downfall of the mass merchandiser. </a:t>
            </a:r>
            <a:endParaRPr i="0">
              <a:solidFill>
                <a:schemeClr val="dk1"/>
              </a:solidFill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536575" y="2295429"/>
            <a:ext cx="31083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chemeClr val="dk1"/>
                </a:solidFill>
              </a:rPr>
              <a:t>Our Recommendations </a:t>
            </a:r>
            <a:endParaRPr sz="2400" b="1" i="0">
              <a:solidFill>
                <a:schemeClr val="dk1"/>
              </a:solidFill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536575" y="2908692"/>
            <a:ext cx="84024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/>
          </a:bodyPr>
          <a:lstStyle/>
          <a:p>
            <a:pPr marL="457200" lvl="0" indent="-340204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987"/>
              <a:buFont typeface="Calibri"/>
              <a:buChar char="●"/>
            </a:pPr>
            <a:r>
              <a:rPr lang="en-US" sz="5007" i="0">
                <a:solidFill>
                  <a:schemeClr val="dk1"/>
                </a:solidFill>
              </a:rPr>
              <a:t>Revolve around customer retention and acquisition </a:t>
            </a:r>
            <a:endParaRPr sz="5007" i="0">
              <a:solidFill>
                <a:schemeClr val="dk1"/>
              </a:solidFill>
            </a:endParaRPr>
          </a:p>
          <a:p>
            <a:pPr marL="914400" lvl="1" indent="-340204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987"/>
              <a:buFont typeface="Calibri"/>
              <a:buChar char="○"/>
            </a:pPr>
            <a:r>
              <a:rPr lang="en-US" sz="5007" i="0">
                <a:solidFill>
                  <a:schemeClr val="dk1"/>
                </a:solidFill>
              </a:rPr>
              <a:t>Include:</a:t>
            </a:r>
            <a:endParaRPr sz="5007" i="0">
              <a:solidFill>
                <a:schemeClr val="dk1"/>
              </a:solidFill>
            </a:endParaRPr>
          </a:p>
          <a:p>
            <a:pPr marL="914400" lvl="1" indent="-340204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987"/>
              <a:buFont typeface="Calibri"/>
              <a:buChar char="○"/>
            </a:pPr>
            <a:r>
              <a:rPr lang="en-US" sz="5007" i="0">
                <a:solidFill>
                  <a:schemeClr val="dk1"/>
                </a:solidFill>
              </a:rPr>
              <a:t>Layout changes, cutting production, and training for sales representatives. </a:t>
            </a:r>
            <a:endParaRPr i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395525" y="1196751"/>
            <a:ext cx="84042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b="1" i="0">
                <a:solidFill>
                  <a:schemeClr val="dk1"/>
                </a:solidFill>
              </a:rPr>
              <a:t>Introduction to JCPenney</a:t>
            </a:r>
            <a:endParaRPr sz="1800" b="1" i="0">
              <a:solidFill>
                <a:schemeClr val="dk1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i="0">
                <a:solidFill>
                  <a:schemeClr val="dk1"/>
                </a:solidFill>
              </a:rPr>
              <a:t> Mid-range or low-cost department store category.</a:t>
            </a:r>
            <a:endParaRPr i="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i="0">
                <a:solidFill>
                  <a:schemeClr val="dk1"/>
                </a:solidFill>
              </a:rPr>
              <a:t>One of the largest department stores in the United States,</a:t>
            </a:r>
            <a:endParaRPr i="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i="0">
                <a:solidFill>
                  <a:schemeClr val="dk1"/>
                </a:solidFill>
              </a:rPr>
              <a:t>Excellent products at accessible prices, diverse assortment of clothes, accessories, and home goods. </a:t>
            </a:r>
            <a:endParaRPr i="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i="0">
                <a:solidFill>
                  <a:schemeClr val="dk1"/>
                </a:solidFill>
              </a:rPr>
              <a:t>JCPenney competes with other mid-range department stores like Macy's, but it is also a direct rival of mass merchandisers like Amazon and Walmart.</a:t>
            </a:r>
            <a:endParaRPr i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chemeClr val="dk1"/>
                </a:solidFill>
              </a:rPr>
              <a:t> </a:t>
            </a:r>
            <a:endParaRPr i="0">
              <a:solidFill>
                <a:schemeClr val="dk1"/>
              </a:solidFill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96" cy="79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/>
              <a:t>02 - Marketing Research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1ab8b6d5a_2_16"/>
          <p:cNvSpPr txBox="1">
            <a:spLocks noGrp="1"/>
          </p:cNvSpPr>
          <p:nvPr>
            <p:ph type="body" idx="1"/>
          </p:nvPr>
        </p:nvSpPr>
        <p:spPr>
          <a:xfrm>
            <a:off x="238625" y="878825"/>
            <a:ext cx="8404200" cy="59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b="1" i="0">
                <a:solidFill>
                  <a:schemeClr val="dk1"/>
                </a:solidFill>
              </a:rPr>
              <a:t>INSIGHT #1</a:t>
            </a:r>
            <a:endParaRPr sz="2000" b="1" i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 i="0">
                <a:solidFill>
                  <a:schemeClr val="dk1"/>
                </a:solidFill>
              </a:rPr>
              <a:t>“</a:t>
            </a:r>
            <a:r>
              <a:rPr lang="en-US" sz="1500" i="0">
                <a:solidFill>
                  <a:schemeClr val="dk1"/>
                </a:solidFill>
                <a:highlight>
                  <a:srgbClr val="FFFFFF"/>
                </a:highlight>
              </a:rPr>
              <a:t>JCPenney has had failed CEOs and Marketing Strategies over the last decade, which caused a drastic downward spiral in loss in profit, sales &amp; customer retention.“</a:t>
            </a: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 i="0">
                <a:solidFill>
                  <a:schemeClr val="dk1"/>
                </a:solidFill>
              </a:rPr>
              <a:t>Inability to acquire a CEO that fully understands the mechanics </a:t>
            </a:r>
            <a:endParaRPr sz="1500" i="0">
              <a:solidFill>
                <a:schemeClr val="dk1"/>
              </a:solidFill>
            </a:endParaRPr>
          </a:p>
          <a:p>
            <a:pPr marL="914400" lvl="1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-US" sz="1500" i="0">
                <a:solidFill>
                  <a:schemeClr val="dk1"/>
                </a:solidFill>
              </a:rPr>
              <a:t>Each CEO has taken different approaches</a:t>
            </a:r>
            <a:endParaRPr sz="1500" i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 i="0">
                <a:solidFill>
                  <a:schemeClr val="dk1"/>
                </a:solidFill>
              </a:rPr>
              <a:t>The COVID-19 pandemic </a:t>
            </a:r>
            <a:endParaRPr sz="1500" i="0">
              <a:solidFill>
                <a:schemeClr val="dk1"/>
              </a:solidFill>
            </a:endParaRPr>
          </a:p>
          <a:p>
            <a:pPr marL="914400" lvl="1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○"/>
            </a:pPr>
            <a:r>
              <a:rPr lang="en-US" sz="1500" i="0">
                <a:solidFill>
                  <a:schemeClr val="dk1"/>
                </a:solidFill>
              </a:rPr>
              <a:t>JCPenney wasn't ready for a full transition to online retailing</a:t>
            </a:r>
            <a:endParaRPr sz="1500" i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i="0">
                <a:solidFill>
                  <a:schemeClr val="dk1"/>
                </a:solidFill>
              </a:rPr>
              <a:t>General Merchandising Manager</a:t>
            </a:r>
            <a:endParaRPr i="0">
              <a:solidFill>
                <a:schemeClr val="dk1"/>
              </a:solidFill>
            </a:endParaRPr>
          </a:p>
        </p:txBody>
      </p:sp>
      <p:sp>
        <p:nvSpPr>
          <p:cNvPr id="125" name="Google Shape;125;g1e1ab8b6d5a_2_16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/>
              <a:t>02 - Marketing Research </a:t>
            </a:r>
            <a:endParaRPr/>
          </a:p>
        </p:txBody>
      </p:sp>
      <p:pic>
        <p:nvPicPr>
          <p:cNvPr id="126" name="Google Shape;126;g1e1ab8b6d5a_2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850" y="2078213"/>
            <a:ext cx="5994150" cy="2701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1ab8b6d5a_2_23"/>
          <p:cNvSpPr txBox="1">
            <a:spLocks noGrp="1"/>
          </p:cNvSpPr>
          <p:nvPr>
            <p:ph type="body" idx="1"/>
          </p:nvPr>
        </p:nvSpPr>
        <p:spPr>
          <a:xfrm>
            <a:off x="238625" y="878825"/>
            <a:ext cx="8404200" cy="59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b="1" i="0">
                <a:solidFill>
                  <a:schemeClr val="dk1"/>
                </a:solidFill>
              </a:rPr>
              <a:t>INSIGHT #2</a:t>
            </a:r>
            <a:endParaRPr sz="2000" b="1" i="0">
              <a:solidFill>
                <a:schemeClr val="dk1"/>
              </a:solidFill>
            </a:endParaRPr>
          </a:p>
          <a:p>
            <a:pPr marL="457200" lvl="0" indent="-3206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Calibri"/>
              <a:buChar char="●"/>
            </a:pPr>
            <a:r>
              <a:rPr lang="en-US" sz="1450" i="0">
                <a:solidFill>
                  <a:schemeClr val="dk1"/>
                </a:solidFill>
              </a:rPr>
              <a:t>“</a:t>
            </a:r>
            <a:r>
              <a:rPr lang="en-US" sz="1450" i="0">
                <a:solidFill>
                  <a:schemeClr val="dk1"/>
                </a:solidFill>
                <a:highlight>
                  <a:srgbClr val="FFFFFF"/>
                </a:highlight>
              </a:rPr>
              <a:t>The biggest threat to retailers was not specifically the competitors, but rather the threat of a recession that will cause consumers to choose cheaper and more attainable brands, especially through e-commerce, as a result of the COVID-19 lockdown.”</a:t>
            </a: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0675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Calibri"/>
              <a:buChar char="●"/>
            </a:pPr>
            <a:r>
              <a:rPr lang="en-US" sz="1450" i="0">
                <a:solidFill>
                  <a:schemeClr val="dk1"/>
                </a:solidFill>
                <a:highlight>
                  <a:srgbClr val="FFFFFF"/>
                </a:highlight>
              </a:rPr>
              <a:t>Retailers feel more discouraged → Survey</a:t>
            </a: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206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Calibri"/>
              <a:buChar char="○"/>
            </a:pPr>
            <a:r>
              <a:rPr lang="en-US" sz="1450" i="0">
                <a:solidFill>
                  <a:schemeClr val="dk1"/>
                </a:solidFill>
                <a:highlight>
                  <a:srgbClr val="FFFFFF"/>
                </a:highlight>
              </a:rPr>
              <a:t>More than half would decrease their expenditures.</a:t>
            </a:r>
            <a:endParaRPr sz="1450" i="0">
              <a:solidFill>
                <a:schemeClr val="dk1"/>
              </a:solidFill>
            </a:endParaRPr>
          </a:p>
          <a:p>
            <a:pPr marL="457200" lvl="0" indent="-3206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Calibri"/>
              <a:buChar char="●"/>
            </a:pPr>
            <a:r>
              <a:rPr lang="en-US" sz="1450" i="0">
                <a:solidFill>
                  <a:schemeClr val="dk1"/>
                </a:solidFill>
                <a:highlight>
                  <a:srgbClr val="FFFFFF"/>
                </a:highlight>
              </a:rPr>
              <a:t>More retailers jumped on the retail media network bandwagon </a:t>
            </a:r>
            <a:endParaRPr sz="145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206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○"/>
            </a:pPr>
            <a:r>
              <a:rPr lang="en-US" sz="1450" i="0">
                <a:solidFill>
                  <a:schemeClr val="dk1"/>
                </a:solidFill>
                <a:highlight>
                  <a:srgbClr val="FFFFFF"/>
                </a:highlight>
              </a:rPr>
              <a:t>Undercutting by selling ar bargain prices.</a:t>
            </a:r>
            <a:endParaRPr sz="1800" i="0">
              <a:solidFill>
                <a:schemeClr val="dk1"/>
              </a:solidFill>
            </a:endParaRPr>
          </a:p>
        </p:txBody>
      </p:sp>
      <p:sp>
        <p:nvSpPr>
          <p:cNvPr id="132" name="Google Shape;132;g1e1ab8b6d5a_2_23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/>
              <a:t>02 - Marketing Research </a:t>
            </a:r>
            <a:endParaRPr/>
          </a:p>
        </p:txBody>
      </p:sp>
      <p:pic>
        <p:nvPicPr>
          <p:cNvPr id="133" name="Google Shape;133;g1e1ab8b6d5a_2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25" y="2411688"/>
            <a:ext cx="3955325" cy="23796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4" name="Google Shape;134;g1e1ab8b6d5a_2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700" y="2411700"/>
            <a:ext cx="3794125" cy="23796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1ab8b6d5a_2_33"/>
          <p:cNvSpPr txBox="1">
            <a:spLocks noGrp="1"/>
          </p:cNvSpPr>
          <p:nvPr>
            <p:ph type="body" idx="1"/>
          </p:nvPr>
        </p:nvSpPr>
        <p:spPr>
          <a:xfrm>
            <a:off x="238625" y="878825"/>
            <a:ext cx="8404200" cy="59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None/>
            </a:pPr>
            <a:r>
              <a:rPr lang="en-US" sz="3200" b="1" i="0">
                <a:solidFill>
                  <a:schemeClr val="dk1"/>
                </a:solidFill>
              </a:rPr>
              <a:t>INSIGHT #3</a:t>
            </a:r>
            <a:endParaRPr sz="3200" b="1" i="0">
              <a:solidFill>
                <a:schemeClr val="dk1"/>
              </a:solidFill>
            </a:endParaRPr>
          </a:p>
          <a:p>
            <a:pPr marL="457200" lvl="0" indent="-32196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100" i="0">
                <a:solidFill>
                  <a:schemeClr val="dk1"/>
                </a:solidFill>
                <a:highlight>
                  <a:srgbClr val="FFFFFF"/>
                </a:highlight>
              </a:rPr>
              <a:t>“As socio demographics are changing among the general public and society demands better deals, some retail stores must invest in competitive omnichannel strategies in order to promote innovation and consumer loyalty.”</a:t>
            </a: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196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100" i="0">
                <a:solidFill>
                  <a:schemeClr val="dk1"/>
                </a:solidFill>
                <a:highlight>
                  <a:srgbClr val="FFFFFF"/>
                </a:highlight>
              </a:rPr>
              <a:t>Individuals are becoming more diverse and open-minded →Multiracial</a:t>
            </a: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196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100" i="0">
                <a:solidFill>
                  <a:schemeClr val="dk1"/>
                </a:solidFill>
                <a:highlight>
                  <a:srgbClr val="FFFFFF"/>
                </a:highlight>
              </a:rPr>
              <a:t>Disloyalty to brands</a:t>
            </a: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196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100" i="0">
                <a:solidFill>
                  <a:schemeClr val="dk1"/>
                </a:solidFill>
                <a:highlight>
                  <a:srgbClr val="FFFFFF"/>
                </a:highlight>
              </a:rPr>
              <a:t>Come back to physical stores to further and deepen relationships with consumers.</a:t>
            </a: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196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100" i="0">
                <a:solidFill>
                  <a:schemeClr val="dk1"/>
                </a:solidFill>
                <a:highlight>
                  <a:srgbClr val="FFFFFF"/>
                </a:highlight>
              </a:rPr>
              <a:t>As many consumer channels as possible to ensure brand awareness and increase visibility.</a:t>
            </a: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2196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100" i="0">
                <a:solidFill>
                  <a:schemeClr val="dk1"/>
                </a:solidFill>
                <a:highlight>
                  <a:srgbClr val="FFFFFF"/>
                </a:highlight>
              </a:rPr>
              <a:t>Same-day pickup/delivery, metaverse stores, payment plans</a:t>
            </a:r>
            <a:endParaRPr sz="2100" i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40" name="Google Shape;140;g1e1ab8b6d5a_2_33"/>
          <p:cNvSpPr txBox="1">
            <a:spLocks noGrp="1"/>
          </p:cNvSpPr>
          <p:nvPr>
            <p:ph type="title"/>
          </p:nvPr>
        </p:nvSpPr>
        <p:spPr>
          <a:xfrm>
            <a:off x="179512" y="-51923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/>
              <a:t>02 - Marketing Research </a:t>
            </a:r>
            <a:endParaRPr/>
          </a:p>
        </p:txBody>
      </p:sp>
      <p:pic>
        <p:nvPicPr>
          <p:cNvPr id="141" name="Google Shape;141;g1e1ab8b6d5a_2_33"/>
          <p:cNvPicPr preferRelativeResize="0"/>
          <p:nvPr/>
        </p:nvPicPr>
        <p:blipFill rotWithShape="1">
          <a:blip r:embed="rId3">
            <a:alphaModFix/>
          </a:blip>
          <a:srcRect t="3273" b="5033"/>
          <a:stretch/>
        </p:blipFill>
        <p:spPr>
          <a:xfrm>
            <a:off x="2080375" y="2311900"/>
            <a:ext cx="4539425" cy="27174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Macintosh PowerPoint</Application>
  <PresentationFormat>On-screen Show (4:3)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Gulimche</vt:lpstr>
      <vt:lpstr>Malgun Gothic</vt:lpstr>
      <vt:lpstr>Arial</vt:lpstr>
      <vt:lpstr>Calibri</vt:lpstr>
      <vt:lpstr>Times New Roman</vt:lpstr>
      <vt:lpstr>Office 테마</vt:lpstr>
      <vt:lpstr>JCPenney</vt:lpstr>
      <vt:lpstr>PowerPoint Presentation</vt:lpstr>
      <vt:lpstr>PowerPoint Presentation</vt:lpstr>
      <vt:lpstr>PowerPoint Presentation</vt:lpstr>
      <vt:lpstr>01 - Project Scope</vt:lpstr>
      <vt:lpstr>02 - Marketing Research </vt:lpstr>
      <vt:lpstr>02 - Marketing Research </vt:lpstr>
      <vt:lpstr>02 - Marketing Research </vt:lpstr>
      <vt:lpstr>02 - Marketing Research </vt:lpstr>
      <vt:lpstr>02 - Marketing Research </vt:lpstr>
      <vt:lpstr>03 Segmentation </vt:lpstr>
      <vt:lpstr>Target Customer(s) Definition and Profiles </vt:lpstr>
      <vt:lpstr>Positioning Statements </vt:lpstr>
      <vt:lpstr>Positioning Statements </vt:lpstr>
      <vt:lpstr>Positioning Statements</vt:lpstr>
      <vt:lpstr>Positioning Map </vt:lpstr>
      <vt:lpstr>Brand Utility and Identity</vt:lpstr>
      <vt:lpstr>06 - Marketing Objective &amp; Strategies </vt:lpstr>
      <vt:lpstr>10 - Strongest Tactics</vt:lpstr>
      <vt:lpstr>11 - Tactical Matrix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JCPenney</dc:title>
  <dc:creator>Slide Members by HS.SEO</dc:creator>
  <cp:lastModifiedBy>Carol Ozi</cp:lastModifiedBy>
  <cp:revision>1</cp:revision>
  <dcterms:created xsi:type="dcterms:W3CDTF">2010-02-01T08:03:16Z</dcterms:created>
  <dcterms:modified xsi:type="dcterms:W3CDTF">2024-03-26T19:53:14Z</dcterms:modified>
</cp:coreProperties>
</file>